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0" r:id="rId6"/>
    <p:sldId id="257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8ECDF2-B781-4122-955B-B10BD280D4E4}" v="33" dt="2025-11-28T08:46:45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C62CC390-4274-4F71-9CE4-32EF97524FAA}"/>
    <pc:docChg chg="custSel modSld">
      <pc:chgData name="Ben Nienhuis" userId="2c6c04f1-77c7-44b5-a463-93386779ab63" providerId="ADAL" clId="{C62CC390-4274-4F71-9CE4-32EF97524FAA}" dt="2025-11-28T08:46:49.607" v="37" actId="1076"/>
      <pc:docMkLst>
        <pc:docMk/>
      </pc:docMkLst>
      <pc:sldChg chg="modSp mod">
        <pc:chgData name="Ben Nienhuis" userId="2c6c04f1-77c7-44b5-a463-93386779ab63" providerId="ADAL" clId="{C62CC390-4274-4F71-9CE4-32EF97524FAA}" dt="2025-11-28T08:45:41.246" v="2" actId="14100"/>
        <pc:sldMkLst>
          <pc:docMk/>
          <pc:sldMk cId="0" sldId="258"/>
        </pc:sldMkLst>
        <pc:spChg chg="mod">
          <ac:chgData name="Ben Nienhuis" userId="2c6c04f1-77c7-44b5-a463-93386779ab63" providerId="ADAL" clId="{C62CC390-4274-4F71-9CE4-32EF97524FAA}" dt="2025-11-28T08:45:41.246" v="2" actId="14100"/>
          <ac:spMkLst>
            <pc:docMk/>
            <pc:sldMk cId="0" sldId="258"/>
            <ac:spMk id="3" creationId="{00000000-0000-0000-0000-000000000000}"/>
          </ac:spMkLst>
        </pc:spChg>
        <pc:picChg chg="mod">
          <ac:chgData name="Ben Nienhuis" userId="2c6c04f1-77c7-44b5-a463-93386779ab63" providerId="ADAL" clId="{C62CC390-4274-4F71-9CE4-32EF97524FAA}" dt="2025-11-28T08:45:30.862" v="1" actId="14100"/>
          <ac:picMkLst>
            <pc:docMk/>
            <pc:sldMk cId="0" sldId="258"/>
            <ac:picMk id="4" creationId="{532EB047-8267-976E-5417-0F54BE5628A1}"/>
          </ac:picMkLst>
        </pc:picChg>
      </pc:sldChg>
      <pc:sldChg chg="addAnim delAnim modAnim">
        <pc:chgData name="Ben Nienhuis" userId="2c6c04f1-77c7-44b5-a463-93386779ab63" providerId="ADAL" clId="{C62CC390-4274-4F71-9CE4-32EF97524FAA}" dt="2025-11-28T08:46:05.942" v="4"/>
        <pc:sldMkLst>
          <pc:docMk/>
          <pc:sldMk cId="0" sldId="268"/>
        </pc:sldMkLst>
      </pc:sldChg>
      <pc:sldChg chg="modSp mod">
        <pc:chgData name="Ben Nienhuis" userId="2c6c04f1-77c7-44b5-a463-93386779ab63" providerId="ADAL" clId="{C62CC390-4274-4F71-9CE4-32EF97524FAA}" dt="2025-11-28T08:46:49.607" v="37" actId="1076"/>
        <pc:sldMkLst>
          <pc:docMk/>
          <pc:sldMk cId="3096288737" sldId="269"/>
        </pc:sldMkLst>
        <pc:spChg chg="mod">
          <ac:chgData name="Ben Nienhuis" userId="2c6c04f1-77c7-44b5-a463-93386779ab63" providerId="ADAL" clId="{C62CC390-4274-4F71-9CE4-32EF97524FAA}" dt="2025-11-28T08:46:45.810" v="36" actId="20577"/>
          <ac:spMkLst>
            <pc:docMk/>
            <pc:sldMk cId="3096288737" sldId="269"/>
            <ac:spMk id="3" creationId="{D609A2F1-4943-D474-4D37-8A658ED487B9}"/>
          </ac:spMkLst>
        </pc:spChg>
        <pc:picChg chg="mod">
          <ac:chgData name="Ben Nienhuis" userId="2c6c04f1-77c7-44b5-a463-93386779ab63" providerId="ADAL" clId="{C62CC390-4274-4F71-9CE4-32EF97524FAA}" dt="2025-11-28T08:46:49.607" v="37" actId="1076"/>
          <ac:picMkLst>
            <pc:docMk/>
            <pc:sldMk cId="3096288737" sldId="269"/>
            <ac:picMk id="6" creationId="{F1BC3B8E-D941-22DA-7089-58919EEA36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28-11-2025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1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/>
              <a:t>Klik op het pictogram in het midden om een achtergrondafbeelding toe te voegen (19,05 x 27 cm). </a:t>
            </a:r>
            <a:br>
              <a:rPr lang="nl-NL"/>
            </a:br>
            <a:r>
              <a:rPr lang="nl-NL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/>
              <a:t>Klik op het pictogram in het midden om een achtergrondafbeelding toe te voegen (19,05 x 27 cm). </a:t>
            </a:r>
            <a:br>
              <a:rPr lang="nl-NL"/>
            </a:b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/>
              <a:t>Klik op het pictogram in het midden om een afbeelding toe te voegen (19,05 x 10 cm).</a:t>
            </a:r>
            <a:r>
              <a:rPr lang="nl-NL" sz="1600"/>
              <a:t> 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/>
              <a:t>Klik op het pictogram in het midden om een afbeelding toe te voegen (19,05 x 10 cm).</a:t>
            </a:r>
            <a:r>
              <a:rPr lang="nl-NL" sz="1600"/>
              <a:t> 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royalbrinkman.nl/meststoffen-gewasverzorging/meststoffen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 anchor="t">
            <a:normAutofit/>
          </a:bodyPr>
          <a:lstStyle/>
          <a:p>
            <a:r>
              <a:t>Chelaten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088000" y="1476000"/>
            <a:ext cx="3600000" cy="468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err="1"/>
              <a:t>Beschermen</a:t>
            </a:r>
            <a:r>
              <a:t> micro-</a:t>
            </a:r>
            <a:r>
              <a:rPr err="1"/>
              <a:t>elementen</a:t>
            </a:r>
            <a:r>
              <a:t> (Fe, Mn, Zn, Cu) </a:t>
            </a:r>
            <a:r>
              <a:rPr err="1"/>
              <a:t>tegen</a:t>
            </a:r>
            <a:r>
              <a:t> </a:t>
            </a:r>
            <a:r>
              <a:rPr err="1"/>
              <a:t>neerslag</a:t>
            </a:r>
            <a:endParaRPr lang="nl-NL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t>Chelaten = </a:t>
            </a:r>
            <a:r>
              <a:rPr err="1"/>
              <a:t>organische</a:t>
            </a:r>
            <a:r>
              <a:t> </a:t>
            </a:r>
            <a:r>
              <a:rPr err="1"/>
              <a:t>moleculen</a:t>
            </a:r>
            <a:r>
              <a:t> (EDTA, DTPA, EDDHA, HBED)</a:t>
            </a:r>
            <a:endParaRPr lang="nl-NL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t>Werking </a:t>
            </a:r>
            <a:r>
              <a:rPr err="1"/>
              <a:t>afhankelijk</a:t>
            </a:r>
            <a:r>
              <a:t> van pH en </a:t>
            </a:r>
            <a:r>
              <a:rPr err="1"/>
              <a:t>metaalion</a:t>
            </a:r>
            <a:endParaRPr lang="nl-NL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err="1"/>
              <a:t>Kwaliteit</a:t>
            </a:r>
            <a:r>
              <a:t> </a:t>
            </a:r>
            <a:r>
              <a:rPr err="1"/>
              <a:t>bepaald</a:t>
            </a:r>
            <a:r>
              <a:t> door ortho-ortho </a:t>
            </a:r>
            <a:r>
              <a:rPr err="1"/>
              <a:t>gehalte</a:t>
            </a:r>
            <a:r>
              <a:t> (</a:t>
            </a:r>
            <a:r>
              <a:rPr err="1"/>
              <a:t>hoeveelheid</a:t>
            </a:r>
            <a:r>
              <a:t> Fe </a:t>
            </a:r>
            <a:r>
              <a:rPr err="1"/>
              <a:t>goed</a:t>
            </a:r>
            <a:r>
              <a:t> </a:t>
            </a:r>
            <a:r>
              <a:rPr err="1"/>
              <a:t>gebonden</a:t>
            </a:r>
            <a:r>
              <a:t>)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99437F-1863-E169-EBA5-71F9D854C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422" y="431800"/>
            <a:ext cx="2383155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Gecoate meststoffen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1656000"/>
            <a:ext cx="7740000" cy="4351338"/>
          </a:xfrm>
        </p:spPr>
        <p:txBody>
          <a:bodyPr/>
          <a:lstStyle/>
          <a:p>
            <a:endParaRPr/>
          </a:p>
          <a:p>
            <a:r>
              <a:t>NPK-</a:t>
            </a:r>
            <a:r>
              <a:rPr err="1"/>
              <a:t>meststoffen</a:t>
            </a:r>
            <a:r>
              <a:t> met </a:t>
            </a:r>
            <a:r>
              <a:rPr err="1"/>
              <a:t>langzame</a:t>
            </a:r>
            <a:r>
              <a:t> </a:t>
            </a:r>
            <a:r>
              <a:rPr err="1"/>
              <a:t>afgifte</a:t>
            </a:r>
            <a:r>
              <a:t> via </a:t>
            </a:r>
            <a:r>
              <a:rPr err="1"/>
              <a:t>harscoating</a:t>
            </a:r>
            <a:endParaRPr/>
          </a:p>
          <a:p>
            <a:r>
              <a:rPr err="1"/>
              <a:t>Voorkomt</a:t>
            </a:r>
            <a:r>
              <a:t> </a:t>
            </a:r>
            <a:r>
              <a:rPr err="1"/>
              <a:t>uitspoeling</a:t>
            </a:r>
            <a:r>
              <a:t> </a:t>
            </a:r>
            <a:r>
              <a:rPr err="1"/>
              <a:t>bij</a:t>
            </a:r>
            <a:r>
              <a:t> regen</a:t>
            </a:r>
          </a:p>
          <a:p>
            <a:r>
              <a:rPr err="1"/>
              <a:t>Werkingsduur</a:t>
            </a:r>
            <a:r>
              <a:t> </a:t>
            </a:r>
            <a:r>
              <a:rPr err="1"/>
              <a:t>varieert</a:t>
            </a:r>
            <a:r>
              <a:t> van </a:t>
            </a:r>
            <a:r>
              <a:rPr err="1"/>
              <a:t>weken</a:t>
            </a:r>
            <a:r>
              <a:t> tot 12-14 </a:t>
            </a:r>
            <a:r>
              <a:rPr err="1"/>
              <a:t>maanden</a:t>
            </a:r>
            <a:endParaRPr/>
          </a:p>
          <a:p>
            <a:r>
              <a:t>Veel </a:t>
            </a:r>
            <a:r>
              <a:rPr err="1"/>
              <a:t>gebruikt</a:t>
            </a:r>
            <a:r>
              <a:t> in </a:t>
            </a:r>
            <a:r>
              <a:rPr err="1"/>
              <a:t>pottenteelt</a:t>
            </a:r>
            <a:r>
              <a:t> </a:t>
            </a:r>
            <a:r>
              <a:rPr err="1"/>
              <a:t>buiten</a:t>
            </a:r>
            <a:endParaRPr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79AE14-82EC-E0D0-F7E9-BCA70169E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65" y="3786450"/>
            <a:ext cx="24955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47" y="1728000"/>
            <a:ext cx="10368951" cy="4351338"/>
          </a:xfrm>
        </p:spPr>
        <p:txBody>
          <a:bodyPr/>
          <a:lstStyle/>
          <a:p>
            <a:endParaRPr/>
          </a:p>
          <a:p>
            <a:r>
              <a:rPr err="1"/>
              <a:t>Verschillende</a:t>
            </a:r>
            <a:r>
              <a:t> </a:t>
            </a:r>
            <a:r>
              <a:rPr err="1"/>
              <a:t>soorten</a:t>
            </a:r>
            <a:r>
              <a:t> </a:t>
            </a:r>
            <a:r>
              <a:rPr err="1"/>
              <a:t>meststoffen</a:t>
            </a:r>
            <a:r>
              <a:t> </a:t>
            </a:r>
            <a:r>
              <a:rPr err="1"/>
              <a:t>voor</a:t>
            </a:r>
            <a:r>
              <a:t> </a:t>
            </a:r>
            <a:r>
              <a:rPr err="1"/>
              <a:t>verschillende</a:t>
            </a:r>
            <a:r>
              <a:t> </a:t>
            </a:r>
            <a:r>
              <a:rPr err="1"/>
              <a:t>toepassingen</a:t>
            </a:r>
            <a:endParaRPr/>
          </a:p>
          <a:p>
            <a:r>
              <a:rPr err="1"/>
              <a:t>Organisch</a:t>
            </a:r>
            <a:r>
              <a:t> vs </a:t>
            </a:r>
            <a:r>
              <a:rPr err="1"/>
              <a:t>mineraal</a:t>
            </a:r>
            <a:r>
              <a:t>: elk met eigen </a:t>
            </a:r>
            <a:r>
              <a:rPr err="1"/>
              <a:t>voor</a:t>
            </a:r>
            <a:r>
              <a:t>- en </a:t>
            </a:r>
            <a:r>
              <a:rPr err="1"/>
              <a:t>nadelen</a:t>
            </a:r>
            <a:endParaRPr/>
          </a:p>
          <a:p>
            <a:r>
              <a:rPr err="1"/>
              <a:t>Keuze</a:t>
            </a:r>
            <a:r>
              <a:t> </a:t>
            </a:r>
            <a:r>
              <a:rPr err="1"/>
              <a:t>afhankelijk</a:t>
            </a:r>
            <a:r>
              <a:t> van </a:t>
            </a:r>
            <a:r>
              <a:rPr err="1"/>
              <a:t>teeltwijze</a:t>
            </a:r>
            <a:r>
              <a:t>, </a:t>
            </a:r>
            <a:r>
              <a:rPr err="1"/>
              <a:t>gewasbehoefte</a:t>
            </a:r>
            <a:r>
              <a:t> en </a:t>
            </a:r>
            <a:r>
              <a:rPr err="1"/>
              <a:t>regelgeving</a:t>
            </a:r>
            <a:endParaRPr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6ED864-73A9-9787-944B-D851A817D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3556000"/>
            <a:ext cx="2865120" cy="286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4CBA8-5ACB-9110-EDD1-ACDA7AF31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28074-6CBE-5D27-F488-8255BB3A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9A2F1-4943-D474-4D37-8A658ED4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1728000"/>
            <a:ext cx="10368951" cy="4351338"/>
          </a:xfrm>
        </p:spPr>
        <p:txBody>
          <a:bodyPr/>
          <a:lstStyle/>
          <a:p>
            <a:pPr indent="0">
              <a:buNone/>
            </a:pPr>
            <a:r>
              <a:rPr lang="nl-NL"/>
              <a:t>Ga naar deze website: </a:t>
            </a:r>
          </a:p>
          <a:p>
            <a:pPr indent="0">
              <a:buNone/>
            </a:pPr>
            <a:endParaRPr lang="nl-NL"/>
          </a:p>
          <a:p>
            <a:pPr indent="0">
              <a:buNone/>
            </a:pPr>
            <a:r>
              <a:rPr lang="nl-NL">
                <a:hlinkClick r:id="rId2"/>
              </a:rPr>
              <a:t>https://royalbrinkman.nl/meststoffen-gewasverzorging/meststoffen/</a:t>
            </a:r>
            <a:endParaRPr lang="nl-NL"/>
          </a:p>
          <a:p>
            <a:pPr indent="0">
              <a:buNone/>
            </a:pPr>
            <a:endParaRPr lang="nl-NL"/>
          </a:p>
          <a:p>
            <a:pPr indent="0">
              <a:buNone/>
            </a:pPr>
            <a:endParaRPr lang="nl-NL"/>
          </a:p>
          <a:p>
            <a:pPr indent="0">
              <a:buNone/>
            </a:pPr>
            <a:r>
              <a:rPr lang="nl-NL"/>
              <a:t>Zoek een duurzame meststof die past bij de teelt op jouw bpv bedrijf en maak een pamflet hierover. </a:t>
            </a:r>
          </a:p>
          <a:p>
            <a:pPr indent="0">
              <a:buNone/>
            </a:pPr>
            <a:endParaRPr lang="nl-NL"/>
          </a:p>
          <a:p>
            <a:pPr indent="0">
              <a:buNone/>
            </a:pPr>
            <a:endParaRPr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BC3B8E-D941-22DA-7089-58919EEA3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44" y="4055305"/>
            <a:ext cx="4395470" cy="25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8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Les 3 </a:t>
            </a:r>
            <a:r>
              <a:rPr err="1"/>
              <a:t>Soorten</a:t>
            </a:r>
            <a:r>
              <a:t> </a:t>
            </a:r>
            <a:r>
              <a:rPr err="1"/>
              <a:t>meststoffen</a:t>
            </a:r>
            <a:r>
              <a:t> in de </a:t>
            </a:r>
            <a:r>
              <a:rPr err="1"/>
              <a:t>glastuinbouw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Overzicht van meststoftypen en hun toepassingen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49BAD2-3E81-42B5-82BF-EE55BF11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760" y="4762500"/>
            <a:ext cx="7650480" cy="14896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Inleiding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rPr err="1"/>
              <a:t>Meststoffen</a:t>
            </a:r>
            <a:r>
              <a:t> </a:t>
            </a:r>
            <a:r>
              <a:rPr err="1"/>
              <a:t>voorzien</a:t>
            </a:r>
            <a:r>
              <a:t> </a:t>
            </a:r>
            <a:r>
              <a:rPr err="1"/>
              <a:t>planten</a:t>
            </a:r>
            <a:r>
              <a:t> van </a:t>
            </a:r>
            <a:r>
              <a:rPr err="1"/>
              <a:t>essentiële</a:t>
            </a:r>
            <a:r>
              <a:t> </a:t>
            </a:r>
            <a:r>
              <a:rPr err="1"/>
              <a:t>voedingsstoffen</a:t>
            </a:r>
            <a:endParaRPr/>
          </a:p>
          <a:p>
            <a:r>
              <a:t>Toediening via </a:t>
            </a:r>
            <a:r>
              <a:rPr err="1"/>
              <a:t>grond</a:t>
            </a:r>
            <a:r>
              <a:t>, water of </a:t>
            </a:r>
            <a:r>
              <a:rPr err="1"/>
              <a:t>substraat</a:t>
            </a:r>
            <a:endParaRPr/>
          </a:p>
          <a:p>
            <a:r>
              <a:rPr err="1"/>
              <a:t>Planten</a:t>
            </a:r>
            <a:r>
              <a:t> </a:t>
            </a:r>
            <a:r>
              <a:rPr err="1"/>
              <a:t>nemen</a:t>
            </a:r>
            <a:r>
              <a:t> </a:t>
            </a:r>
            <a:r>
              <a:rPr err="1"/>
              <a:t>voedingsstoffen</a:t>
            </a:r>
            <a:r>
              <a:t> op in </a:t>
            </a:r>
            <a:r>
              <a:rPr err="1"/>
              <a:t>opgeloste</a:t>
            </a:r>
            <a:r>
              <a:t> </a:t>
            </a:r>
            <a:r>
              <a:rPr err="1"/>
              <a:t>vorm</a:t>
            </a:r>
            <a:r>
              <a:t> (</a:t>
            </a:r>
            <a:r>
              <a:rPr err="1"/>
              <a:t>ionen</a:t>
            </a:r>
            <a:r>
              <a:t>)</a:t>
            </a:r>
          </a:p>
          <a:p>
            <a:r>
              <a:t>Bij </a:t>
            </a:r>
            <a:r>
              <a:rPr err="1"/>
              <a:t>substraatteelt</a:t>
            </a:r>
            <a:r>
              <a:t> via complete </a:t>
            </a:r>
            <a:r>
              <a:rPr err="1"/>
              <a:t>voedingsoplossing</a:t>
            </a:r>
            <a:endParaRPr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63FB60-2F4E-B5F1-F834-BB75BEEE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0" y="4491685"/>
            <a:ext cx="2686231" cy="179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</p:spPr>
        <p:txBody>
          <a:bodyPr anchor="ctr">
            <a:normAutofit/>
          </a:bodyPr>
          <a:lstStyle/>
          <a:p>
            <a:r>
              <a:t>Naamgeving en gehalten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8560" y="1728000"/>
            <a:ext cx="5191760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nl-NL" sz="19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900"/>
              <a:t>Commerciële naam </a:t>
            </a:r>
            <a:r>
              <a:rPr lang="nl-NL" sz="1900" err="1"/>
              <a:t>vs</a:t>
            </a:r>
            <a:r>
              <a:rPr lang="nl-NL" sz="1900"/>
              <a:t> chemische naam (bijv. </a:t>
            </a:r>
            <a:r>
              <a:rPr lang="nl-NL" sz="1900" err="1"/>
              <a:t>Calcinit</a:t>
            </a:r>
            <a:r>
              <a:rPr lang="nl-NL" sz="1900"/>
              <a:t> = calciumnitraat)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900"/>
              <a:t>Garantietabel vermeldt gehalten en vormen van elementen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900"/>
              <a:t>Europese wetgeving: volgorde N – P – K – Ca – Mg – micro-elementen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900"/>
              <a:t>Gehalten in gewichtsprocenten (%)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1900"/>
              <a:t>Macro-elementen als oxiden (P2O5, K2O, etc.), micro-elementen als zuivere stof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2EB047-8267-976E-5417-0F54BE5628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132" b="2"/>
          <a:stretch>
            <a:fillRect/>
          </a:stretch>
        </p:blipFill>
        <p:spPr>
          <a:xfrm>
            <a:off x="7254240" y="1728000"/>
            <a:ext cx="2537760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Organische meststoffen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1728000"/>
            <a:ext cx="10139162" cy="4351338"/>
          </a:xfrm>
        </p:spPr>
        <p:txBody>
          <a:bodyPr/>
          <a:lstStyle/>
          <a:p>
            <a:endParaRPr/>
          </a:p>
          <a:p>
            <a:r>
              <a:rPr err="1"/>
              <a:t>Oorsprong</a:t>
            </a:r>
            <a:r>
              <a:t>: </a:t>
            </a:r>
            <a:r>
              <a:rPr err="1"/>
              <a:t>dierlijk</a:t>
            </a:r>
            <a:r>
              <a:t> (</a:t>
            </a:r>
            <a:r>
              <a:rPr err="1"/>
              <a:t>mest</a:t>
            </a:r>
            <a:r>
              <a:t>, </a:t>
            </a:r>
            <a:r>
              <a:rPr err="1"/>
              <a:t>bloedmeel</a:t>
            </a:r>
            <a:r>
              <a:t>), </a:t>
            </a:r>
            <a:r>
              <a:rPr err="1"/>
              <a:t>plantaardig</a:t>
            </a:r>
            <a:r>
              <a:t> (</a:t>
            </a:r>
            <a:r>
              <a:rPr err="1"/>
              <a:t>algen</a:t>
            </a:r>
            <a:r>
              <a:t>, compost)</a:t>
            </a:r>
          </a:p>
          <a:p>
            <a:r>
              <a:rPr err="1"/>
              <a:t>Voordelen</a:t>
            </a:r>
            <a:r>
              <a:t>: </a:t>
            </a:r>
            <a:r>
              <a:rPr err="1"/>
              <a:t>toevoer</a:t>
            </a:r>
            <a:r>
              <a:t> </a:t>
            </a:r>
            <a:r>
              <a:rPr err="1"/>
              <a:t>organische</a:t>
            </a:r>
            <a:r>
              <a:t> </a:t>
            </a:r>
            <a:r>
              <a:rPr err="1"/>
              <a:t>stof</a:t>
            </a:r>
            <a:r>
              <a:t>, </a:t>
            </a:r>
            <a:r>
              <a:rPr err="1"/>
              <a:t>betere</a:t>
            </a:r>
            <a:r>
              <a:t> </a:t>
            </a:r>
            <a:r>
              <a:rPr err="1"/>
              <a:t>bodemstructuur</a:t>
            </a:r>
            <a:endParaRPr/>
          </a:p>
          <a:p>
            <a:r>
              <a:rPr err="1"/>
              <a:t>Nadelen</a:t>
            </a:r>
            <a:r>
              <a:t>: </a:t>
            </a:r>
            <a:r>
              <a:rPr err="1"/>
              <a:t>beperkte</a:t>
            </a:r>
            <a:r>
              <a:t> </a:t>
            </a:r>
            <a:r>
              <a:rPr err="1"/>
              <a:t>aanvulling</a:t>
            </a:r>
            <a:r>
              <a:t> </a:t>
            </a:r>
            <a:r>
              <a:rPr err="1"/>
              <a:t>organische</a:t>
            </a:r>
            <a:r>
              <a:t> </a:t>
            </a:r>
            <a:r>
              <a:rPr err="1"/>
              <a:t>stof</a:t>
            </a:r>
            <a:r>
              <a:t>, </a:t>
            </a:r>
            <a:r>
              <a:rPr err="1"/>
              <a:t>kans</a:t>
            </a:r>
            <a:r>
              <a:t> op </a:t>
            </a:r>
            <a:r>
              <a:rPr err="1"/>
              <a:t>verontreiniging</a:t>
            </a:r>
            <a:endParaRPr/>
          </a:p>
          <a:p>
            <a:r>
              <a:rPr err="1"/>
              <a:t>Belangrijk</a:t>
            </a:r>
            <a:r>
              <a:t> in biologische </a:t>
            </a:r>
            <a:r>
              <a:rPr err="1"/>
              <a:t>teelt</a:t>
            </a:r>
            <a:endParaRPr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2DDD99-3BD6-0AF1-A397-9E4DDB6C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0" y="3687538"/>
            <a:ext cx="24638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D116EAC-491E-A282-98CF-BAC647F87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820" y="3073400"/>
            <a:ext cx="3022600" cy="302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Minerale meststoffen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440" y="1656000"/>
            <a:ext cx="7740000" cy="4351338"/>
          </a:xfrm>
        </p:spPr>
        <p:txBody>
          <a:bodyPr/>
          <a:lstStyle/>
          <a:p>
            <a:endParaRPr/>
          </a:p>
          <a:p>
            <a:r>
              <a:t>Ook </a:t>
            </a:r>
            <a:r>
              <a:rPr err="1"/>
              <a:t>wel</a:t>
            </a:r>
            <a:r>
              <a:t> </a:t>
            </a:r>
            <a:r>
              <a:rPr err="1"/>
              <a:t>kunstmest</a:t>
            </a:r>
            <a:r>
              <a:t> </a:t>
            </a:r>
            <a:r>
              <a:rPr err="1"/>
              <a:t>genoemd</a:t>
            </a:r>
            <a:endParaRPr/>
          </a:p>
          <a:p>
            <a:r>
              <a:rPr err="1"/>
              <a:t>Zouten</a:t>
            </a:r>
            <a:r>
              <a:t>, </a:t>
            </a:r>
            <a:r>
              <a:rPr err="1"/>
              <a:t>zuren</a:t>
            </a:r>
            <a:r>
              <a:t> en </a:t>
            </a:r>
            <a:r>
              <a:rPr err="1"/>
              <a:t>basen</a:t>
            </a:r>
            <a:r>
              <a:t>, </a:t>
            </a:r>
            <a:r>
              <a:rPr err="1"/>
              <a:t>industrieel</a:t>
            </a:r>
            <a:r>
              <a:t> </a:t>
            </a:r>
            <a:r>
              <a:rPr err="1"/>
              <a:t>geproduceerd</a:t>
            </a:r>
            <a:endParaRPr/>
          </a:p>
          <a:p>
            <a:r>
              <a:rPr err="1"/>
              <a:t>Samenstelling</a:t>
            </a:r>
            <a:r>
              <a:t> </a:t>
            </a:r>
            <a:r>
              <a:rPr err="1"/>
              <a:t>wettelijk</a:t>
            </a:r>
            <a:r>
              <a:t> </a:t>
            </a:r>
            <a:r>
              <a:rPr err="1"/>
              <a:t>gereguleerd</a:t>
            </a:r>
            <a:r>
              <a:t> (FPR, RHP)</a:t>
            </a:r>
          </a:p>
          <a:p>
            <a:r>
              <a:t>Vrij van </a:t>
            </a:r>
            <a:r>
              <a:rPr err="1"/>
              <a:t>ongewenste</a:t>
            </a:r>
            <a:r>
              <a:t> </a:t>
            </a:r>
            <a:r>
              <a:rPr err="1"/>
              <a:t>stoffen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Strooi meststoffen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000" y="1728000"/>
            <a:ext cx="9036000" cy="4351338"/>
          </a:xfrm>
        </p:spPr>
        <p:txBody>
          <a:bodyPr/>
          <a:lstStyle/>
          <a:p>
            <a:endParaRPr/>
          </a:p>
          <a:p>
            <a:r>
              <a:rPr err="1"/>
              <a:t>Enkelvoudig</a:t>
            </a:r>
            <a:r>
              <a:t>: KAS (27% N), </a:t>
            </a:r>
            <a:r>
              <a:rPr err="1"/>
              <a:t>kieseriet</a:t>
            </a:r>
            <a:r>
              <a:t> (Mg + SO4), </a:t>
            </a:r>
            <a:r>
              <a:rPr err="1"/>
              <a:t>patentkali</a:t>
            </a:r>
            <a:r>
              <a:t> (K + Mg + SO4)</a:t>
            </a:r>
          </a:p>
          <a:p>
            <a:r>
              <a:t>NPK-</a:t>
            </a:r>
            <a:r>
              <a:rPr err="1"/>
              <a:t>korrelmeststoffen</a:t>
            </a:r>
            <a:r>
              <a:t>: </a:t>
            </a:r>
            <a:r>
              <a:rPr err="1"/>
              <a:t>bijv</a:t>
            </a:r>
            <a:r>
              <a:t>. 12-10-18 (N-P-K)</a:t>
            </a:r>
          </a:p>
          <a:p>
            <a:r>
              <a:rPr err="1"/>
              <a:t>Voordelen</a:t>
            </a:r>
            <a:r>
              <a:t>: </a:t>
            </a:r>
            <a:r>
              <a:rPr err="1"/>
              <a:t>eenvoudige</a:t>
            </a:r>
            <a:r>
              <a:t> </a:t>
            </a:r>
            <a:r>
              <a:rPr err="1"/>
              <a:t>dosering</a:t>
            </a:r>
            <a:r>
              <a:t>, </a:t>
            </a:r>
            <a:r>
              <a:rPr err="1"/>
              <a:t>gelijkmatige</a:t>
            </a:r>
            <a:r>
              <a:t> </a:t>
            </a:r>
            <a:r>
              <a:rPr err="1"/>
              <a:t>verdeling</a:t>
            </a:r>
            <a:endParaRPr/>
          </a:p>
          <a:p>
            <a:r>
              <a:rPr err="1"/>
              <a:t>Nadelen</a:t>
            </a:r>
            <a:r>
              <a:t>: minder </a:t>
            </a:r>
            <a:r>
              <a:rPr err="1"/>
              <a:t>flexibel</a:t>
            </a:r>
            <a:r>
              <a:t>, </a:t>
            </a:r>
            <a:r>
              <a:rPr err="1"/>
              <a:t>niet</a:t>
            </a:r>
            <a:r>
              <a:t> </a:t>
            </a:r>
            <a:r>
              <a:rPr err="1"/>
              <a:t>altijd</a:t>
            </a:r>
            <a:r>
              <a:t> </a:t>
            </a:r>
            <a:r>
              <a:rPr err="1"/>
              <a:t>afgestemd</a:t>
            </a:r>
            <a:r>
              <a:t> op </a:t>
            </a:r>
            <a:r>
              <a:rPr err="1"/>
              <a:t>behoefte</a:t>
            </a:r>
            <a:endParaRPr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4D0F1E-6645-A391-A129-BFBBACDAD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39" y="4023426"/>
            <a:ext cx="3768725" cy="2447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</p:spPr>
        <p:txBody>
          <a:bodyPr anchor="ctr">
            <a:normAutofit/>
          </a:bodyPr>
          <a:lstStyle/>
          <a:p>
            <a:r>
              <a:t>Wateroplosbare meststoffen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000" y="1728000"/>
            <a:ext cx="377475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 sz="2200"/>
          </a:p>
          <a:p>
            <a:pPr>
              <a:spcAft>
                <a:spcPts val="600"/>
              </a:spcAft>
            </a:pPr>
            <a:r>
              <a:rPr lang="nl-NL" sz="2200" err="1"/>
              <a:t>Toepassing</a:t>
            </a:r>
            <a:r>
              <a:rPr lang="nl-NL" sz="2200"/>
              <a:t> via </a:t>
            </a:r>
            <a:r>
              <a:rPr lang="nl-NL" sz="2200" err="1"/>
              <a:t>regenleiding</a:t>
            </a:r>
            <a:r>
              <a:rPr lang="nl-NL" sz="2200"/>
              <a:t>, </a:t>
            </a:r>
            <a:r>
              <a:rPr lang="nl-NL" sz="2200" err="1"/>
              <a:t>druppelaars</a:t>
            </a:r>
            <a:r>
              <a:rPr lang="nl-NL" sz="2200"/>
              <a:t>, etc.</a:t>
            </a:r>
          </a:p>
          <a:p>
            <a:pPr>
              <a:spcAft>
                <a:spcPts val="600"/>
              </a:spcAft>
            </a:pPr>
            <a:r>
              <a:rPr lang="nl-NL" sz="2200" err="1"/>
              <a:t>Enkelvoudig</a:t>
            </a:r>
            <a:r>
              <a:rPr lang="nl-NL" sz="2200"/>
              <a:t>: </a:t>
            </a:r>
            <a:r>
              <a:rPr lang="nl-NL" sz="2200" err="1"/>
              <a:t>kaliumnitraat</a:t>
            </a:r>
            <a:r>
              <a:rPr lang="nl-NL" sz="2200"/>
              <a:t>, </a:t>
            </a:r>
            <a:r>
              <a:rPr lang="nl-NL" sz="2200" err="1"/>
              <a:t>calciumnitraat</a:t>
            </a:r>
            <a:r>
              <a:rPr lang="nl-NL" sz="2200"/>
              <a:t>, </a:t>
            </a:r>
            <a:r>
              <a:rPr lang="nl-NL" sz="2200" err="1"/>
              <a:t>magnesiumsulfaat</a:t>
            </a:r>
            <a:endParaRPr lang="nl-NL" sz="2200"/>
          </a:p>
          <a:p>
            <a:pPr>
              <a:spcAft>
                <a:spcPts val="600"/>
              </a:spcAft>
            </a:pPr>
            <a:r>
              <a:rPr lang="nl-NL" sz="2200"/>
              <a:t>Vast vs </a:t>
            </a:r>
            <a:r>
              <a:rPr lang="nl-NL" sz="2200" err="1"/>
              <a:t>vloeibaar</a:t>
            </a:r>
            <a:r>
              <a:rPr lang="nl-NL" sz="2200"/>
              <a:t>: </a:t>
            </a:r>
            <a:r>
              <a:rPr lang="nl-NL" sz="2200" err="1"/>
              <a:t>vloeibaar</a:t>
            </a:r>
            <a:r>
              <a:rPr lang="nl-NL" sz="2200"/>
              <a:t> </a:t>
            </a:r>
            <a:r>
              <a:rPr lang="nl-NL" sz="2200" err="1"/>
              <a:t>handiger</a:t>
            </a:r>
            <a:r>
              <a:rPr lang="nl-NL" sz="2200"/>
              <a:t>, maar </a:t>
            </a:r>
            <a:r>
              <a:rPr lang="nl-NL" sz="2200" err="1"/>
              <a:t>duurder</a:t>
            </a:r>
            <a:endParaRPr lang="nl-NL" sz="2200"/>
          </a:p>
          <a:p>
            <a:pPr>
              <a:spcAft>
                <a:spcPts val="600"/>
              </a:spcAft>
            </a:pPr>
            <a:r>
              <a:rPr lang="nl-NL" sz="2200" err="1"/>
              <a:t>Voordelen</a:t>
            </a:r>
            <a:r>
              <a:rPr lang="nl-NL" sz="2200"/>
              <a:t>: </a:t>
            </a:r>
            <a:r>
              <a:rPr lang="nl-NL" sz="2200" err="1"/>
              <a:t>hoge</a:t>
            </a:r>
            <a:r>
              <a:rPr lang="nl-NL" sz="2200"/>
              <a:t> </a:t>
            </a:r>
            <a:r>
              <a:rPr lang="nl-NL" sz="2200" err="1"/>
              <a:t>efficiëntie</a:t>
            </a:r>
            <a:r>
              <a:rPr lang="nl-NL" sz="2200"/>
              <a:t>, </a:t>
            </a:r>
            <a:r>
              <a:rPr lang="nl-NL" sz="2200" err="1"/>
              <a:t>nauwkeurige</a:t>
            </a:r>
            <a:r>
              <a:rPr lang="nl-NL" sz="2200"/>
              <a:t> </a:t>
            </a:r>
            <a:r>
              <a:rPr lang="nl-NL" sz="2200" err="1"/>
              <a:t>dosering</a:t>
            </a:r>
            <a:endParaRPr lang="nl-NL" sz="22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60BC1D-D730-4FB5-31C1-58AA118BEF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95" r="5735" b="-3"/>
          <a:stretch>
            <a:fillRect/>
          </a:stretch>
        </p:blipFill>
        <p:spPr>
          <a:xfrm>
            <a:off x="6017250" y="1728000"/>
            <a:ext cx="3774750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</p:spPr>
        <p:txBody>
          <a:bodyPr anchor="ctr">
            <a:normAutofit/>
          </a:bodyPr>
          <a:lstStyle/>
          <a:p>
            <a:r>
              <a:t>Wateroplosbare NPK-meststoffen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000" y="1728000"/>
            <a:ext cx="528465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nl-NL"/>
          </a:p>
          <a:p>
            <a:pPr>
              <a:spcAft>
                <a:spcPts val="600"/>
              </a:spcAft>
            </a:pPr>
            <a:r>
              <a:t>Kant-en-</a:t>
            </a:r>
            <a:r>
              <a:rPr err="1"/>
              <a:t>klare</a:t>
            </a:r>
            <a:r>
              <a:t> </a:t>
            </a:r>
            <a:r>
              <a:rPr err="1"/>
              <a:t>samenstellingen</a:t>
            </a:r>
            <a:r>
              <a:t> met NPK + micro-</a:t>
            </a:r>
            <a:r>
              <a:rPr err="1"/>
              <a:t>elementen</a:t>
            </a:r>
            <a:endParaRPr lang="nl-NL"/>
          </a:p>
          <a:p>
            <a:pPr>
              <a:spcAft>
                <a:spcPts val="600"/>
              </a:spcAft>
            </a:pPr>
            <a:r>
              <a:rPr err="1"/>
              <a:t>Bevatten</a:t>
            </a:r>
            <a:r>
              <a:t> </a:t>
            </a:r>
            <a:r>
              <a:rPr err="1"/>
              <a:t>vaak</a:t>
            </a:r>
            <a:r>
              <a:t> </a:t>
            </a:r>
            <a:r>
              <a:rPr err="1"/>
              <a:t>ook</a:t>
            </a:r>
            <a:r>
              <a:t> Mg, SO4</a:t>
            </a:r>
            <a:endParaRPr lang="nl-NL"/>
          </a:p>
          <a:p>
            <a:pPr>
              <a:spcAft>
                <a:spcPts val="600"/>
              </a:spcAft>
            </a:pPr>
            <a:r>
              <a:rPr err="1"/>
              <a:t>Niet</a:t>
            </a:r>
            <a:r>
              <a:t> </a:t>
            </a:r>
            <a:r>
              <a:rPr err="1"/>
              <a:t>combineren</a:t>
            </a:r>
            <a:r>
              <a:t> met calcium in A-</a:t>
            </a:r>
            <a:r>
              <a:rPr err="1"/>
              <a:t>bak</a:t>
            </a:r>
            <a:r>
              <a:t> (</a:t>
            </a:r>
            <a:r>
              <a:rPr err="1"/>
              <a:t>fosfaat</a:t>
            </a:r>
            <a:r>
              <a:t>/</a:t>
            </a:r>
            <a:r>
              <a:rPr err="1"/>
              <a:t>sulfaat</a:t>
            </a:r>
            <a:r>
              <a:t> </a:t>
            </a:r>
            <a:r>
              <a:rPr err="1"/>
              <a:t>neerslag</a:t>
            </a:r>
            <a:r>
              <a:t>)</a:t>
            </a:r>
            <a:endParaRPr lang="nl-NL"/>
          </a:p>
          <a:p>
            <a:pPr>
              <a:spcAft>
                <a:spcPts val="600"/>
              </a:spcAft>
            </a:pPr>
            <a:r>
              <a:rPr err="1"/>
              <a:t>Beperkingen</a:t>
            </a:r>
            <a:r>
              <a:t>: </a:t>
            </a:r>
            <a:r>
              <a:rPr err="1"/>
              <a:t>vaste</a:t>
            </a:r>
            <a:r>
              <a:t> NPK-</a:t>
            </a:r>
            <a:r>
              <a:rPr err="1"/>
              <a:t>verhouding</a:t>
            </a:r>
            <a:r>
              <a:t>, minder </a:t>
            </a:r>
            <a:r>
              <a:rPr err="1"/>
              <a:t>flexibel</a:t>
            </a: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F876AB2-B36F-3205-D464-DB02D9785D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765" r="23053" b="-3"/>
          <a:stretch>
            <a:fillRect/>
          </a:stretch>
        </p:blipFill>
        <p:spPr>
          <a:xfrm>
            <a:off x="7527150" y="1728000"/>
            <a:ext cx="2264849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7" ma:contentTypeDescription="Een nieuw document maken." ma:contentTypeScope="" ma:versionID="e1707bf841ade38c618b4e298608c9c9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5a7693b6f28ebe35936723a03e7ca8f4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95E054-A4D1-494E-8569-2006FB09F6F4}">
  <ds:schemaRefs>
    <ds:schemaRef ds:uri="82ac19c3-1cff-4f70-a585-2de21a3866ce"/>
    <ds:schemaRef ds:uri="915d7cad-3e71-4cea-95bb-ac32222adf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6BA252-4996-4732-A1AF-D89EE2AAFB2B}"/>
</file>

<file path=customXml/itemProps3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0</TotalTime>
  <Words>404</Words>
  <Application>Microsoft Office PowerPoint</Application>
  <PresentationFormat>Breedbeeld</PresentationFormat>
  <Paragraphs>69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Achtergroen PP van zone</vt:lpstr>
      <vt:lpstr>PowerPoint-presentatie</vt:lpstr>
      <vt:lpstr>Les 3 Soorten meststoffen in de glastuinbouw</vt:lpstr>
      <vt:lpstr>Inleiding</vt:lpstr>
      <vt:lpstr>Naamgeving en gehalten</vt:lpstr>
      <vt:lpstr>Organische meststoffen</vt:lpstr>
      <vt:lpstr>Minerale meststoffen</vt:lpstr>
      <vt:lpstr>Strooi meststoffen</vt:lpstr>
      <vt:lpstr>Wateroplosbare meststoffen</vt:lpstr>
      <vt:lpstr>Wateroplosbare NPK-meststoffen</vt:lpstr>
      <vt:lpstr>Chelaten</vt:lpstr>
      <vt:lpstr>Gecoate meststoffen</vt:lpstr>
      <vt:lpstr>Conclusie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1</cp:revision>
  <dcterms:created xsi:type="dcterms:W3CDTF">2021-01-11T10:50:43Z</dcterms:created>
  <dcterms:modified xsi:type="dcterms:W3CDTF">2025-11-28T11:53:51Z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